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257" r:id="rId2"/>
    <p:sldId id="258" r:id="rId3"/>
    <p:sldId id="259" r:id="rId4"/>
    <p:sldId id="260" r:id="rId5"/>
    <p:sldId id="261" r:id="rId6"/>
    <p:sldId id="262" r:id="rId7"/>
    <p:sldId id="265" r:id="rId8"/>
    <p:sldId id="266" r:id="rId9"/>
    <p:sldId id="268" r:id="rId10"/>
    <p:sldId id="270" r:id="rId11"/>
    <p:sldId id="271"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 roundtripDataSignature="AMtx7mi5W1LEkXCBDYGRjw7UxZZk5Q/B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4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p:cSld name="כותרת ותוכן">
    <p:spTree>
      <p:nvGrpSpPr>
        <p:cNvPr id="1" name="Shape 19"/>
        <p:cNvGrpSpPr/>
        <p:nvPr/>
      </p:nvGrpSpPr>
      <p:grpSpPr>
        <a:xfrm>
          <a:off x="0" y="0"/>
          <a:ext cx="0" cy="0"/>
          <a:chOff x="0" y="0"/>
          <a:chExt cx="0" cy="0"/>
        </a:xfrm>
      </p:grpSpPr>
      <p:pic>
        <p:nvPicPr>
          <p:cNvPr id="20" name="Google Shape;20;p19" descr="תמונה שמכילה טקסט&#10;&#10;התיאור נוצר באופן אוטומטי"/>
          <p:cNvPicPr preferRelativeResize="0"/>
          <p:nvPr/>
        </p:nvPicPr>
        <p:blipFill rotWithShape="1">
          <a:blip r:embed="rId2">
            <a:alphaModFix/>
          </a:blip>
          <a:srcRect/>
          <a:stretch/>
        </p:blipFill>
        <p:spPr>
          <a:xfrm>
            <a:off x="0" y="10682"/>
            <a:ext cx="12192000" cy="683663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5_כותרת ותוכן">
  <p:cSld name="15_כותרת ותוכן">
    <p:spTree>
      <p:nvGrpSpPr>
        <p:cNvPr id="1" name="Shape 91"/>
        <p:cNvGrpSpPr/>
        <p:nvPr/>
      </p:nvGrpSpPr>
      <p:grpSpPr>
        <a:xfrm>
          <a:off x="0" y="0"/>
          <a:ext cx="0" cy="0"/>
          <a:chOff x="0" y="0"/>
          <a:chExt cx="0" cy="0"/>
        </a:xfrm>
      </p:grpSpPr>
      <p:sp>
        <p:nvSpPr>
          <p:cNvPr id="92" name="Google Shape;92;p3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93" name="Google Shape;93;p3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94" name="Google Shape;94;p32"/>
          <p:cNvPicPr preferRelativeResize="0"/>
          <p:nvPr/>
        </p:nvPicPr>
        <p:blipFill rotWithShape="1">
          <a:blip r:embed="rId2">
            <a:alphaModFix/>
          </a:blip>
          <a:srcRect/>
          <a:stretch/>
        </p:blipFill>
        <p:spPr>
          <a:xfrm>
            <a:off x="10375900" y="1176417"/>
            <a:ext cx="1974850" cy="636338"/>
          </a:xfrm>
          <a:prstGeom prst="rect">
            <a:avLst/>
          </a:prstGeom>
          <a:noFill/>
          <a:ln>
            <a:noFill/>
          </a:ln>
        </p:spPr>
      </p:pic>
      <p:sp>
        <p:nvSpPr>
          <p:cNvPr id="95" name="Google Shape;95;p32"/>
          <p:cNvSpPr txBox="1"/>
          <p:nvPr/>
        </p:nvSpPr>
        <p:spPr>
          <a:xfrm>
            <a:off x="10375900" y="869951"/>
            <a:ext cx="1936750" cy="58477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3200" b="0">
                <a:solidFill>
                  <a:srgbClr val="4B5C56"/>
                </a:solidFill>
                <a:latin typeface="Calibri"/>
                <a:ea typeface="Calibri"/>
                <a:cs typeface="Calibri"/>
                <a:sym typeface="Calibri"/>
              </a:rPr>
              <a:t>הנצחה</a:t>
            </a:r>
            <a:endParaRPr sz="3200" b="0">
              <a:solidFill>
                <a:srgbClr val="4B5C56"/>
              </a:solidFill>
              <a:latin typeface="Calibri"/>
              <a:ea typeface="Calibri"/>
              <a:cs typeface="Calibri"/>
              <a:sym typeface="Calibri"/>
            </a:endParaRPr>
          </a:p>
        </p:txBody>
      </p:sp>
      <p:pic>
        <p:nvPicPr>
          <p:cNvPr id="96" name="Google Shape;96;p32"/>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פריסה מותאמת אישית">
  <p:cSld name="פריסה מותאמת אישית">
    <p:spTree>
      <p:nvGrpSpPr>
        <p:cNvPr id="1" name="Shape 97"/>
        <p:cNvGrpSpPr/>
        <p:nvPr/>
      </p:nvGrpSpPr>
      <p:grpSpPr>
        <a:xfrm>
          <a:off x="0" y="0"/>
          <a:ext cx="0" cy="0"/>
          <a:chOff x="0" y="0"/>
          <a:chExt cx="0" cy="0"/>
        </a:xfrm>
      </p:grpSpPr>
      <p:sp>
        <p:nvSpPr>
          <p:cNvPr id="98" name="Google Shape;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3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0" name="Google Shape;100;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01" name="Google Shape;101;p3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102" name="Google Shape;102;p33" descr="תמונה שמכילה טקסט&#10;&#10;התיאור נוצר באופן אוטומטי"/>
          <p:cNvPicPr preferRelativeResize="0"/>
          <p:nvPr/>
        </p:nvPicPr>
        <p:blipFill rotWithShape="1">
          <a:blip r:embed="rId2">
            <a:alphaModFix/>
          </a:blip>
          <a:srcRect/>
          <a:stretch/>
        </p:blipFill>
        <p:spPr>
          <a:xfrm>
            <a:off x="0" y="10682"/>
            <a:ext cx="12192000" cy="683663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כותרת ותוכן">
  <p:cSld name="2_כותרת ותוכן">
    <p:spTree>
      <p:nvGrpSpPr>
        <p:cNvPr id="1" name="Shape 21"/>
        <p:cNvGrpSpPr/>
        <p:nvPr/>
      </p:nvGrpSpPr>
      <p:grpSpPr>
        <a:xfrm>
          <a:off x="0" y="0"/>
          <a:ext cx="0" cy="0"/>
          <a:chOff x="0" y="0"/>
          <a:chExt cx="0" cy="0"/>
        </a:xfrm>
      </p:grpSpPr>
      <p:sp>
        <p:nvSpPr>
          <p:cNvPr id="22" name="Google Shape;22;p2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3" name="Google Shape;23;p2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24" name="Google Shape;24;p20"/>
          <p:cNvPicPr preferRelativeResize="0"/>
          <p:nvPr/>
        </p:nvPicPr>
        <p:blipFill rotWithShape="1">
          <a:blip r:embed="rId2">
            <a:alphaModFix/>
          </a:blip>
          <a:srcRect/>
          <a:stretch/>
        </p:blipFill>
        <p:spPr>
          <a:xfrm>
            <a:off x="-542006" y="575563"/>
            <a:ext cx="11781505" cy="636338"/>
          </a:xfrm>
          <a:prstGeom prst="rect">
            <a:avLst/>
          </a:prstGeom>
          <a:noFill/>
          <a:ln>
            <a:noFill/>
          </a:ln>
        </p:spPr>
      </p:pic>
      <p:sp>
        <p:nvSpPr>
          <p:cNvPr id="25" name="Google Shape;25;p20"/>
          <p:cNvSpPr txBox="1"/>
          <p:nvPr/>
        </p:nvSpPr>
        <p:spPr>
          <a:xfrm>
            <a:off x="7444371" y="1520368"/>
            <a:ext cx="2949677" cy="584775"/>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3200" b="0" i="0" u="none" strike="noStrike" cap="none">
                <a:solidFill>
                  <a:srgbClr val="4B5C56"/>
                </a:solidFill>
                <a:latin typeface="Calibri"/>
                <a:ea typeface="Calibri"/>
                <a:cs typeface="Calibri"/>
                <a:sym typeface="Calibri"/>
              </a:rPr>
              <a:t>מפגש בישול לזכר</a:t>
            </a:r>
            <a:endParaRPr sz="3200" b="0">
              <a:solidFill>
                <a:srgbClr val="4B5C56"/>
              </a:solidFill>
              <a:latin typeface="Calibri"/>
              <a:ea typeface="Calibri"/>
              <a:cs typeface="Calibri"/>
              <a:sym typeface="Calibri"/>
            </a:endParaRPr>
          </a:p>
        </p:txBody>
      </p:sp>
      <p:pic>
        <p:nvPicPr>
          <p:cNvPr id="26" name="Google Shape;26;p20"/>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9_כותרת ותוכן">
  <p:cSld name="9_כותרת ותוכן">
    <p:spTree>
      <p:nvGrpSpPr>
        <p:cNvPr id="1" name="Shape 27"/>
        <p:cNvGrpSpPr/>
        <p:nvPr/>
      </p:nvGrpSpPr>
      <p:grpSpPr>
        <a:xfrm>
          <a:off x="0" y="0"/>
          <a:ext cx="0" cy="0"/>
          <a:chOff x="0" y="0"/>
          <a:chExt cx="0" cy="0"/>
        </a:xfrm>
      </p:grpSpPr>
      <p:sp>
        <p:nvSpPr>
          <p:cNvPr id="28" name="Google Shape;28;p2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9" name="Google Shape;29;p2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30" name="Google Shape;30;p21"/>
          <p:cNvPicPr preferRelativeResize="0"/>
          <p:nvPr/>
        </p:nvPicPr>
        <p:blipFill rotWithShape="1">
          <a:blip r:embed="rId2">
            <a:alphaModFix/>
          </a:blip>
          <a:srcRect/>
          <a:stretch/>
        </p:blipFill>
        <p:spPr>
          <a:xfrm>
            <a:off x="10629900" y="1176417"/>
            <a:ext cx="1644650" cy="636338"/>
          </a:xfrm>
          <a:prstGeom prst="rect">
            <a:avLst/>
          </a:prstGeom>
          <a:noFill/>
          <a:ln>
            <a:noFill/>
          </a:ln>
        </p:spPr>
      </p:pic>
      <p:sp>
        <p:nvSpPr>
          <p:cNvPr id="31" name="Google Shape;31;p21"/>
          <p:cNvSpPr txBox="1"/>
          <p:nvPr/>
        </p:nvSpPr>
        <p:spPr>
          <a:xfrm>
            <a:off x="10617200" y="869951"/>
            <a:ext cx="1644650" cy="58477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3200" b="0">
                <a:solidFill>
                  <a:srgbClr val="4B5C56"/>
                </a:solidFill>
                <a:latin typeface="Calibri"/>
                <a:ea typeface="Calibri"/>
                <a:cs typeface="Calibri"/>
                <a:sym typeface="Calibri"/>
              </a:rPr>
              <a:t>ילדות</a:t>
            </a:r>
            <a:endParaRPr sz="3200" b="0">
              <a:solidFill>
                <a:srgbClr val="4B5C56"/>
              </a:solidFill>
              <a:latin typeface="Calibri"/>
              <a:ea typeface="Calibri"/>
              <a:cs typeface="Calibri"/>
              <a:sym typeface="Calibri"/>
            </a:endParaRPr>
          </a:p>
        </p:txBody>
      </p:sp>
      <p:pic>
        <p:nvPicPr>
          <p:cNvPr id="32" name="Google Shape;32;p21"/>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8_כותרת ותוכן">
  <p:cSld name="8_כותרת ותוכן">
    <p:spTree>
      <p:nvGrpSpPr>
        <p:cNvPr id="1" name="Shape 33"/>
        <p:cNvGrpSpPr/>
        <p:nvPr/>
      </p:nvGrpSpPr>
      <p:grpSpPr>
        <a:xfrm>
          <a:off x="0" y="0"/>
          <a:ext cx="0" cy="0"/>
          <a:chOff x="0" y="0"/>
          <a:chExt cx="0" cy="0"/>
        </a:xfrm>
      </p:grpSpPr>
      <p:sp>
        <p:nvSpPr>
          <p:cNvPr id="34" name="Google Shape;34;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36" name="Google Shape;36;p22"/>
          <p:cNvPicPr preferRelativeResize="0"/>
          <p:nvPr/>
        </p:nvPicPr>
        <p:blipFill rotWithShape="1">
          <a:blip r:embed="rId2">
            <a:alphaModFix/>
          </a:blip>
          <a:srcRect/>
          <a:stretch/>
        </p:blipFill>
        <p:spPr>
          <a:xfrm>
            <a:off x="9271000" y="1176417"/>
            <a:ext cx="3143250" cy="636338"/>
          </a:xfrm>
          <a:prstGeom prst="rect">
            <a:avLst/>
          </a:prstGeom>
          <a:noFill/>
          <a:ln>
            <a:noFill/>
          </a:ln>
        </p:spPr>
      </p:pic>
      <p:sp>
        <p:nvSpPr>
          <p:cNvPr id="37" name="Google Shape;37;p22"/>
          <p:cNvSpPr txBox="1"/>
          <p:nvPr/>
        </p:nvSpPr>
        <p:spPr>
          <a:xfrm>
            <a:off x="9283700" y="869951"/>
            <a:ext cx="2990850" cy="58477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3200" b="0">
                <a:solidFill>
                  <a:srgbClr val="4B5C56"/>
                </a:solidFill>
                <a:latin typeface="Calibri"/>
                <a:ea typeface="Calibri"/>
                <a:cs typeface="Calibri"/>
                <a:sym typeface="Calibri"/>
              </a:rPr>
              <a:t>על הילד שהיה</a:t>
            </a:r>
            <a:endParaRPr sz="3200" b="0">
              <a:solidFill>
                <a:srgbClr val="4B5C56"/>
              </a:solidFill>
              <a:latin typeface="Calibri"/>
              <a:ea typeface="Calibri"/>
              <a:cs typeface="Calibri"/>
              <a:sym typeface="Calibri"/>
            </a:endParaRPr>
          </a:p>
        </p:txBody>
      </p:sp>
      <p:pic>
        <p:nvPicPr>
          <p:cNvPr id="38" name="Google Shape;38;p22"/>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כותרת ותוכן">
  <p:cSld name="4_כותרת ותוכן">
    <p:spTree>
      <p:nvGrpSpPr>
        <p:cNvPr id="1" name="Shape 39"/>
        <p:cNvGrpSpPr/>
        <p:nvPr/>
      </p:nvGrpSpPr>
      <p:grpSpPr>
        <a:xfrm>
          <a:off x="0" y="0"/>
          <a:ext cx="0" cy="0"/>
          <a:chOff x="0" y="0"/>
          <a:chExt cx="0" cy="0"/>
        </a:xfrm>
      </p:grpSpPr>
      <p:sp>
        <p:nvSpPr>
          <p:cNvPr id="40" name="Google Shape;40;p2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1" name="Google Shape;41;p2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42" name="Google Shape;42;p23"/>
          <p:cNvPicPr preferRelativeResize="0"/>
          <p:nvPr/>
        </p:nvPicPr>
        <p:blipFill rotWithShape="1">
          <a:blip r:embed="rId2">
            <a:alphaModFix/>
          </a:blip>
          <a:srcRect/>
          <a:stretch/>
        </p:blipFill>
        <p:spPr>
          <a:xfrm>
            <a:off x="9321800" y="1176417"/>
            <a:ext cx="3028950" cy="636338"/>
          </a:xfrm>
          <a:prstGeom prst="rect">
            <a:avLst/>
          </a:prstGeom>
          <a:noFill/>
          <a:ln>
            <a:noFill/>
          </a:ln>
        </p:spPr>
      </p:pic>
      <p:sp>
        <p:nvSpPr>
          <p:cNvPr id="43" name="Google Shape;43;p23"/>
          <p:cNvSpPr txBox="1"/>
          <p:nvPr/>
        </p:nvSpPr>
        <p:spPr>
          <a:xfrm>
            <a:off x="9321800" y="869951"/>
            <a:ext cx="2927350" cy="58477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3200" b="0">
                <a:solidFill>
                  <a:srgbClr val="4B5C56"/>
                </a:solidFill>
                <a:latin typeface="Calibri"/>
                <a:ea typeface="Calibri"/>
                <a:cs typeface="Calibri"/>
                <a:sym typeface="Calibri"/>
              </a:rPr>
              <a:t>גיל ההתבגרות</a:t>
            </a:r>
            <a:endParaRPr sz="3200" b="0">
              <a:solidFill>
                <a:srgbClr val="4B5C56"/>
              </a:solidFill>
              <a:latin typeface="Calibri"/>
              <a:ea typeface="Calibri"/>
              <a:cs typeface="Calibri"/>
              <a:sym typeface="Calibri"/>
            </a:endParaRPr>
          </a:p>
        </p:txBody>
      </p:sp>
      <p:pic>
        <p:nvPicPr>
          <p:cNvPr id="44" name="Google Shape;44;p23"/>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כותרת ותוכן">
  <p:cSld name="5_כותרת ותוכן">
    <p:spTree>
      <p:nvGrpSpPr>
        <p:cNvPr id="1" name="Shape 45"/>
        <p:cNvGrpSpPr/>
        <p:nvPr/>
      </p:nvGrpSpPr>
      <p:grpSpPr>
        <a:xfrm>
          <a:off x="0" y="0"/>
          <a:ext cx="0" cy="0"/>
          <a:chOff x="0" y="0"/>
          <a:chExt cx="0" cy="0"/>
        </a:xfrm>
      </p:grpSpPr>
      <p:sp>
        <p:nvSpPr>
          <p:cNvPr id="46" name="Google Shape;46;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7" name="Google Shape;47;p2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48" name="Google Shape;48;p24"/>
          <p:cNvPicPr preferRelativeResize="0"/>
          <p:nvPr/>
        </p:nvPicPr>
        <p:blipFill rotWithShape="1">
          <a:blip r:embed="rId2">
            <a:alphaModFix/>
          </a:blip>
          <a:srcRect/>
          <a:stretch/>
        </p:blipFill>
        <p:spPr>
          <a:xfrm>
            <a:off x="-571500" y="300117"/>
            <a:ext cx="13423900" cy="636338"/>
          </a:xfrm>
          <a:prstGeom prst="rect">
            <a:avLst/>
          </a:prstGeom>
          <a:noFill/>
          <a:ln>
            <a:noFill/>
          </a:ln>
        </p:spPr>
      </p:pic>
      <p:pic>
        <p:nvPicPr>
          <p:cNvPr id="49" name="Google Shape;49;p24"/>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0_כותרת ותוכן">
  <p:cSld name="10_כותרת ותוכן">
    <p:spTree>
      <p:nvGrpSpPr>
        <p:cNvPr id="1" name="Shape 62"/>
        <p:cNvGrpSpPr/>
        <p:nvPr/>
      </p:nvGrpSpPr>
      <p:grpSpPr>
        <a:xfrm>
          <a:off x="0" y="0"/>
          <a:ext cx="0" cy="0"/>
          <a:chOff x="0" y="0"/>
          <a:chExt cx="0" cy="0"/>
        </a:xfrm>
      </p:grpSpPr>
      <p:sp>
        <p:nvSpPr>
          <p:cNvPr id="63" name="Google Shape;63;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65" name="Google Shape;65;p27"/>
          <p:cNvPicPr preferRelativeResize="0"/>
          <p:nvPr/>
        </p:nvPicPr>
        <p:blipFill rotWithShape="1">
          <a:blip r:embed="rId2">
            <a:alphaModFix/>
          </a:blip>
          <a:srcRect/>
          <a:stretch/>
        </p:blipFill>
        <p:spPr>
          <a:xfrm>
            <a:off x="9563100" y="1176417"/>
            <a:ext cx="2787650" cy="636338"/>
          </a:xfrm>
          <a:prstGeom prst="rect">
            <a:avLst/>
          </a:prstGeom>
          <a:noFill/>
          <a:ln>
            <a:noFill/>
          </a:ln>
        </p:spPr>
      </p:pic>
      <p:sp>
        <p:nvSpPr>
          <p:cNvPr id="66" name="Google Shape;66;p27"/>
          <p:cNvSpPr txBox="1"/>
          <p:nvPr/>
        </p:nvSpPr>
        <p:spPr>
          <a:xfrm>
            <a:off x="9563100" y="869951"/>
            <a:ext cx="2749550" cy="58477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3200" b="0">
                <a:solidFill>
                  <a:srgbClr val="4B5C56"/>
                </a:solidFill>
                <a:latin typeface="Calibri"/>
                <a:ea typeface="Calibri"/>
                <a:cs typeface="Calibri"/>
                <a:sym typeface="Calibri"/>
              </a:rPr>
              <a:t> הגיוס לצה"ל</a:t>
            </a:r>
            <a:endParaRPr sz="3200" b="0">
              <a:solidFill>
                <a:srgbClr val="4B5C56"/>
              </a:solidFill>
              <a:latin typeface="Calibri"/>
              <a:ea typeface="Calibri"/>
              <a:cs typeface="Calibri"/>
              <a:sym typeface="Calibri"/>
            </a:endParaRPr>
          </a:p>
        </p:txBody>
      </p:sp>
      <p:pic>
        <p:nvPicPr>
          <p:cNvPr id="67" name="Google Shape;67;p27"/>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1_כותרת ותוכן">
  <p:cSld name="11_כותרת ותוכן">
    <p:spTree>
      <p:nvGrpSpPr>
        <p:cNvPr id="1" name="Shape 68"/>
        <p:cNvGrpSpPr/>
        <p:nvPr/>
      </p:nvGrpSpPr>
      <p:grpSpPr>
        <a:xfrm>
          <a:off x="0" y="0"/>
          <a:ext cx="0" cy="0"/>
          <a:chOff x="0" y="0"/>
          <a:chExt cx="0" cy="0"/>
        </a:xfrm>
      </p:grpSpPr>
      <p:sp>
        <p:nvSpPr>
          <p:cNvPr id="69" name="Google Shape;69;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0" name="Google Shape;70;p2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71" name="Google Shape;71;p28"/>
          <p:cNvPicPr preferRelativeResize="0"/>
          <p:nvPr/>
        </p:nvPicPr>
        <p:blipFill rotWithShape="1">
          <a:blip r:embed="rId2">
            <a:alphaModFix/>
          </a:blip>
          <a:srcRect/>
          <a:stretch/>
        </p:blipFill>
        <p:spPr>
          <a:xfrm>
            <a:off x="9245600" y="1176417"/>
            <a:ext cx="3105150" cy="636338"/>
          </a:xfrm>
          <a:prstGeom prst="rect">
            <a:avLst/>
          </a:prstGeom>
          <a:noFill/>
          <a:ln>
            <a:noFill/>
          </a:ln>
        </p:spPr>
      </p:pic>
      <p:sp>
        <p:nvSpPr>
          <p:cNvPr id="72" name="Google Shape;72;p28"/>
          <p:cNvSpPr txBox="1"/>
          <p:nvPr/>
        </p:nvSpPr>
        <p:spPr>
          <a:xfrm>
            <a:off x="9245600" y="869951"/>
            <a:ext cx="3067050" cy="58477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3200" b="0">
                <a:solidFill>
                  <a:srgbClr val="4B5C56"/>
                </a:solidFill>
                <a:latin typeface="Calibri"/>
                <a:ea typeface="Calibri"/>
                <a:cs typeface="Calibri"/>
                <a:sym typeface="Calibri"/>
              </a:rPr>
              <a:t>השירות הצבאי</a:t>
            </a:r>
            <a:endParaRPr sz="3200" b="0">
              <a:solidFill>
                <a:srgbClr val="4B5C56"/>
              </a:solidFill>
              <a:latin typeface="Calibri"/>
              <a:ea typeface="Calibri"/>
              <a:cs typeface="Calibri"/>
              <a:sym typeface="Calibri"/>
            </a:endParaRPr>
          </a:p>
        </p:txBody>
      </p:sp>
      <p:pic>
        <p:nvPicPr>
          <p:cNvPr id="73" name="Google Shape;73;p28"/>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3_כותרת ותוכן">
  <p:cSld name="13_כותרת ותוכן">
    <p:spTree>
      <p:nvGrpSpPr>
        <p:cNvPr id="1" name="Shape 79"/>
        <p:cNvGrpSpPr/>
        <p:nvPr/>
      </p:nvGrpSpPr>
      <p:grpSpPr>
        <a:xfrm>
          <a:off x="0" y="0"/>
          <a:ext cx="0" cy="0"/>
          <a:chOff x="0" y="0"/>
          <a:chExt cx="0" cy="0"/>
        </a:xfrm>
      </p:grpSpPr>
      <p:sp>
        <p:nvSpPr>
          <p:cNvPr id="80" name="Google Shape;80;p3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iw-IL"/>
              <a:t>‹#›</a:t>
            </a:fld>
            <a:endParaRPr/>
          </a:p>
        </p:txBody>
      </p:sp>
      <p:pic>
        <p:nvPicPr>
          <p:cNvPr id="82" name="Google Shape;82;p30"/>
          <p:cNvPicPr preferRelativeResize="0"/>
          <p:nvPr/>
        </p:nvPicPr>
        <p:blipFill rotWithShape="1">
          <a:blip r:embed="rId2">
            <a:alphaModFix/>
          </a:blip>
          <a:srcRect/>
          <a:stretch/>
        </p:blipFill>
        <p:spPr>
          <a:xfrm>
            <a:off x="9525000" y="1176417"/>
            <a:ext cx="2825750" cy="636338"/>
          </a:xfrm>
          <a:prstGeom prst="rect">
            <a:avLst/>
          </a:prstGeom>
          <a:noFill/>
          <a:ln>
            <a:noFill/>
          </a:ln>
        </p:spPr>
      </p:pic>
      <p:sp>
        <p:nvSpPr>
          <p:cNvPr id="83" name="Google Shape;83;p30"/>
          <p:cNvSpPr txBox="1"/>
          <p:nvPr/>
        </p:nvSpPr>
        <p:spPr>
          <a:xfrm>
            <a:off x="9525000" y="869951"/>
            <a:ext cx="2787650" cy="584775"/>
          </a:xfrm>
          <a:prstGeom prst="rect">
            <a:avLst/>
          </a:prstGeom>
          <a:noFill/>
          <a:ln>
            <a:noFill/>
          </a:ln>
        </p:spPr>
        <p:txBody>
          <a:bodyPr spcFirstLastPara="1" wrap="square" lIns="91425" tIns="45700" rIns="91425" bIns="45700" anchor="t" anchorCtr="0">
            <a:spAutoFit/>
          </a:bodyPr>
          <a:lstStyle/>
          <a:p>
            <a:pPr marL="0" marR="0" lvl="0" indent="0" algn="l" rtl="1">
              <a:spcBef>
                <a:spcPts val="0"/>
              </a:spcBef>
              <a:spcAft>
                <a:spcPts val="0"/>
              </a:spcAft>
              <a:buNone/>
            </a:pPr>
            <a:r>
              <a:rPr lang="iw-IL" sz="3200" b="0">
                <a:solidFill>
                  <a:srgbClr val="4B5C56"/>
                </a:solidFill>
                <a:latin typeface="Calibri"/>
                <a:ea typeface="Calibri"/>
                <a:cs typeface="Calibri"/>
                <a:sym typeface="Calibri"/>
              </a:rPr>
              <a:t>מועד הנפילה</a:t>
            </a:r>
            <a:endParaRPr sz="3200" b="0">
              <a:solidFill>
                <a:srgbClr val="4B5C56"/>
              </a:solidFill>
              <a:latin typeface="Calibri"/>
              <a:ea typeface="Calibri"/>
              <a:cs typeface="Calibri"/>
              <a:sym typeface="Calibri"/>
            </a:endParaRPr>
          </a:p>
        </p:txBody>
      </p:sp>
      <p:pic>
        <p:nvPicPr>
          <p:cNvPr id="84" name="Google Shape;84;p30"/>
          <p:cNvPicPr preferRelativeResize="0"/>
          <p:nvPr/>
        </p:nvPicPr>
        <p:blipFill rotWithShape="1">
          <a:blip r:embed="rId3">
            <a:alphaModFix/>
          </a:blip>
          <a:srcRect/>
          <a:stretch/>
        </p:blipFill>
        <p:spPr>
          <a:xfrm>
            <a:off x="5601995" y="6491730"/>
            <a:ext cx="988010" cy="36627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iw-IL"/>
              <a:t>‹#›</a:t>
            </a:fld>
            <a:endParaRPr/>
          </a:p>
        </p:txBody>
      </p:sp>
      <p:pic>
        <p:nvPicPr>
          <p:cNvPr id="11" name="Google Shape;11;p17"/>
          <p:cNvPicPr preferRelativeResize="0"/>
          <p:nvPr/>
        </p:nvPicPr>
        <p:blipFill rotWithShape="1">
          <a:blip r:embed="rId13">
            <a:alphaModFix/>
          </a:blip>
          <a:srcRect/>
          <a:stretch/>
        </p:blipFill>
        <p:spPr>
          <a:xfrm>
            <a:off x="1783862" y="-845895"/>
            <a:ext cx="8624277" cy="854979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8" r:id="rId7"/>
    <p:sldLayoutId id="2147483659" r:id="rId8"/>
    <p:sldLayoutId id="2147483661"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5"/>
          <p:cNvSpPr txBox="1"/>
          <p:nvPr/>
        </p:nvSpPr>
        <p:spPr>
          <a:xfrm>
            <a:off x="197935" y="1630338"/>
            <a:ext cx="11796129" cy="2031285"/>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he-IL" sz="2800" b="0" dirty="0">
                <a:solidFill>
                  <a:srgbClr val="4B5C56"/>
                </a:solidFill>
                <a:latin typeface="Calibri"/>
                <a:ea typeface="Calibri"/>
                <a:cs typeface="Calibri"/>
                <a:sym typeface="Calibri"/>
              </a:rPr>
              <a:t>במסגרת פעילות הנצחה ליוסף, אתם מוזמנים לצפות בסרט אודות נפילתו וגבורתו ששודר </a:t>
            </a:r>
            <a:r>
              <a:rPr lang="he-IL" sz="2800" b="0" dirty="0" err="1">
                <a:solidFill>
                  <a:srgbClr val="4B5C56"/>
                </a:solidFill>
                <a:latin typeface="Calibri"/>
                <a:ea typeface="Calibri"/>
                <a:cs typeface="Calibri"/>
                <a:sym typeface="Calibri"/>
              </a:rPr>
              <a:t>בכאן</a:t>
            </a:r>
            <a:r>
              <a:rPr lang="he-IL" sz="2800" b="0" dirty="0">
                <a:solidFill>
                  <a:srgbClr val="4B5C56"/>
                </a:solidFill>
                <a:latin typeface="Calibri"/>
                <a:ea typeface="Calibri"/>
                <a:cs typeface="Calibri"/>
                <a:sym typeface="Calibri"/>
              </a:rPr>
              <a:t> 11 "הוא הציל את חיי". </a:t>
            </a:r>
          </a:p>
          <a:p>
            <a:pPr marL="0" marR="0" lvl="0" indent="0" algn="r" rtl="1">
              <a:lnSpc>
                <a:spcPct val="150000"/>
              </a:lnSpc>
              <a:spcBef>
                <a:spcPts val="0"/>
              </a:spcBef>
              <a:spcAft>
                <a:spcPts val="0"/>
              </a:spcAft>
              <a:buNone/>
            </a:pPr>
            <a:r>
              <a:rPr lang="en-US" sz="2800" b="0" dirty="0">
                <a:solidFill>
                  <a:srgbClr val="4B5C56"/>
                </a:solidFill>
                <a:latin typeface="Calibri"/>
                <a:ea typeface="Calibri"/>
                <a:cs typeface="Calibri"/>
                <a:sym typeface="Calibri"/>
              </a:rPr>
              <a:t>https://www.youtube.com/watch?v=dzhlI-eRiSw</a:t>
            </a:r>
            <a:endParaRPr sz="2800" b="0" dirty="0">
              <a:solidFill>
                <a:srgbClr val="4B5C5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6" name="Google Shape;116;p3"/>
          <p:cNvSpPr txBox="1"/>
          <p:nvPr/>
        </p:nvSpPr>
        <p:spPr>
          <a:xfrm>
            <a:off x="6540131" y="2460168"/>
            <a:ext cx="3995789" cy="83095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he-IL" sz="3200" b="1" dirty="0">
                <a:solidFill>
                  <a:srgbClr val="4B5C56"/>
                </a:solidFill>
                <a:latin typeface="Calibri"/>
                <a:ea typeface="Calibri"/>
                <a:cs typeface="Calibri"/>
                <a:sym typeface="Calibri"/>
              </a:rPr>
              <a:t>יוסף משה לוי (מוסא) ז"ל</a:t>
            </a:r>
            <a:endParaRPr sz="3200" b="1" dirty="0">
              <a:solidFill>
                <a:srgbClr val="4B5C56"/>
              </a:solidFill>
              <a:latin typeface="Calibri"/>
              <a:ea typeface="Calibri"/>
              <a:cs typeface="Calibri"/>
              <a:sym typeface="Calibri"/>
            </a:endParaRPr>
          </a:p>
        </p:txBody>
      </p:sp>
      <p:pic>
        <p:nvPicPr>
          <p:cNvPr id="2" name="תמונה 1">
            <a:extLst>
              <a:ext uri="{FF2B5EF4-FFF2-40B4-BE49-F238E27FC236}">
                <a16:creationId xmlns:a16="http://schemas.microsoft.com/office/drawing/2014/main" id="{309DFF0B-3B08-BAA6-FC41-1D1ED447C6CD}"/>
              </a:ext>
            </a:extLst>
          </p:cNvPr>
          <p:cNvPicPr>
            <a:picLocks noChangeAspect="1"/>
          </p:cNvPicPr>
          <p:nvPr/>
        </p:nvPicPr>
        <p:blipFill>
          <a:blip r:embed="rId3"/>
          <a:stretch>
            <a:fillRect/>
          </a:stretch>
        </p:blipFill>
        <p:spPr>
          <a:xfrm>
            <a:off x="3230880" y="2019865"/>
            <a:ext cx="2865120" cy="334646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p:nvPr/>
        </p:nvSpPr>
        <p:spPr>
          <a:xfrm>
            <a:off x="314776" y="1743555"/>
            <a:ext cx="11562448" cy="3970277"/>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he-IL" sz="2800" dirty="0">
                <a:solidFill>
                  <a:srgbClr val="4B5C56"/>
                </a:solidFill>
                <a:latin typeface="Calibri"/>
                <a:cs typeface="Calibri"/>
              </a:rPr>
              <a:t>בנם של משה ומלכה. יוסף נולד ביום כ' בסיון תש"י, 5.6.1950 במצרים ועלה ארצה עם משפחתו בשנת 1957</a:t>
            </a:r>
            <a:r>
              <a:rPr lang="he-IL" sz="2800" b="0" i="0" dirty="0">
                <a:solidFill>
                  <a:srgbClr val="1C3C49"/>
                </a:solidFill>
                <a:effectLst/>
                <a:latin typeface="Assistant" pitchFamily="2" charset="-79"/>
                <a:cs typeface="Assistant" pitchFamily="2" charset="-79"/>
              </a:rPr>
              <a:t>. </a:t>
            </a:r>
            <a:r>
              <a:rPr lang="he-IL" sz="2800" dirty="0">
                <a:solidFill>
                  <a:srgbClr val="4B5C56"/>
                </a:solidFill>
                <a:latin typeface="Calibri"/>
                <a:cs typeface="Calibri"/>
              </a:rPr>
              <a:t>ביסודי למד יוסף בבית הספר "האחים" שבקרית מלאכי, שם הוא היה מזכיר הכיתה וראש ועדת החברה של בית הספר. חבריו היו פונים אליו עם בעיותיהם מכיוון שהוא היה המקשר בינם לבין המחנך. יוסף היה היוזם והמניע בכיתתו ואף מחוצה לה. בני כיתתו היו מאורגנים במסגרת בית הנוער בקבוצת "ארזים" והוא היה מנהיג הקבוצה. </a:t>
            </a:r>
            <a:endParaRPr sz="2800" dirty="0">
              <a:solidFill>
                <a:srgbClr val="4B5C56"/>
              </a:solidFill>
              <a:latin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691381" y="1720279"/>
            <a:ext cx="11145888" cy="2677616"/>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he-IL" sz="2800" b="0" dirty="0">
                <a:solidFill>
                  <a:srgbClr val="4B5C56"/>
                </a:solidFill>
                <a:latin typeface="Calibri"/>
                <a:ea typeface="Calibri"/>
                <a:cs typeface="Calibri"/>
                <a:sym typeface="Calibri"/>
              </a:rPr>
              <a:t>יוסף </a:t>
            </a:r>
            <a:r>
              <a:rPr lang="he-IL" sz="2800" dirty="0">
                <a:solidFill>
                  <a:srgbClr val="4B5C56"/>
                </a:solidFill>
                <a:latin typeface="Calibri"/>
                <a:cs typeface="Calibri"/>
              </a:rPr>
              <a:t>אהב סיורים, טיולים ופעולות לילה שבהם נתגלו תכונותיו ומעלותיו: חוסן נפשי, מסירות ועזרה לזולת. יוסף היה תמיד הראשון להיחלץ למשימות למען החברה. מחנכו של יוסף כתב עליו שהיה כידיד לו וכעוזר נאמן, ועם זאת התייחס אליו ואל יתר המורים ביראת כבוד. כשהוטל עליו תפקיד היה ממלא אותו בנאמנות, במסירות ובדייקנות.</a:t>
            </a:r>
            <a:endParaRPr sz="2800" dirty="0">
              <a:solidFill>
                <a:srgbClr val="4B5C56"/>
              </a:solidFill>
              <a:latin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6"/>
          <p:cNvSpPr txBox="1"/>
          <p:nvPr/>
        </p:nvSpPr>
        <p:spPr>
          <a:xfrm>
            <a:off x="509666" y="1615348"/>
            <a:ext cx="11372574" cy="3970277"/>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he-IL" sz="2800" b="0" dirty="0">
                <a:solidFill>
                  <a:srgbClr val="4B5C56"/>
                </a:solidFill>
                <a:latin typeface="Calibri"/>
                <a:ea typeface="Calibri"/>
                <a:cs typeface="Calibri"/>
                <a:sym typeface="Calibri"/>
              </a:rPr>
              <a:t>בתיכון למד יוסף </a:t>
            </a:r>
            <a:r>
              <a:rPr lang="he-IL" sz="2800" dirty="0">
                <a:solidFill>
                  <a:srgbClr val="4B5C56"/>
                </a:solidFill>
                <a:latin typeface="Calibri"/>
                <a:cs typeface="Calibri"/>
              </a:rPr>
              <a:t>בבית הספר החקלאי "מקווה ישראל". יוסף הצטרף לתנועת "הנוער העובד והלומד" בקרית מלאכי, תחילה כחניך ולאחר מכן היה מדריך. בנוסף לכך שיחק יוסף בקבוצת הכדורגל המקומית. מדריכו בתנועת "הנוער העובד והלומד" מעיד עליו שהיה חניך אהוד ומקובל ב"קן", והיה טבעי שהוא נבחר כמדריך צעיר וכעוזר ומקשר בין המדריך לחניכיו. יוסף היה ממושמע, דייקן, עליז וחברותי. פניו המחייכות שימשו בבואה לטוב לבו הרב.</a:t>
            </a:r>
            <a:endParaRPr sz="2800" dirty="0">
              <a:solidFill>
                <a:srgbClr val="4B5C56"/>
              </a:solidFill>
              <a:latin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2" name="תמונה 1">
            <a:extLst>
              <a:ext uri="{FF2B5EF4-FFF2-40B4-BE49-F238E27FC236}">
                <a16:creationId xmlns:a16="http://schemas.microsoft.com/office/drawing/2014/main" id="{8345130F-3AAA-79EA-30E1-203A4123AD64}"/>
              </a:ext>
            </a:extLst>
          </p:cNvPr>
          <p:cNvPicPr>
            <a:picLocks noChangeAspect="1"/>
          </p:cNvPicPr>
          <p:nvPr/>
        </p:nvPicPr>
        <p:blipFill>
          <a:blip r:embed="rId3"/>
          <a:stretch>
            <a:fillRect/>
          </a:stretch>
        </p:blipFill>
        <p:spPr>
          <a:xfrm>
            <a:off x="6675121" y="1206746"/>
            <a:ext cx="3506009" cy="4440944"/>
          </a:xfrm>
          <a:prstGeom prst="rect">
            <a:avLst/>
          </a:prstGeom>
        </p:spPr>
      </p:pic>
      <p:pic>
        <p:nvPicPr>
          <p:cNvPr id="2050" name="Picture 2" descr="יוסי, ילד שלי מוצלח&quot;: סיפורם של חללי צה&quot;ל בשם יוסף לוי | ישראל היום">
            <a:extLst>
              <a:ext uri="{FF2B5EF4-FFF2-40B4-BE49-F238E27FC236}">
                <a16:creationId xmlns:a16="http://schemas.microsoft.com/office/drawing/2014/main" id="{D60E4732-DACD-18CE-E1C5-E6377EBFE0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3929" y="1206746"/>
            <a:ext cx="3302952" cy="44409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0"/>
          <p:cNvSpPr txBox="1"/>
          <p:nvPr/>
        </p:nvSpPr>
        <p:spPr>
          <a:xfrm>
            <a:off x="1126409" y="1694129"/>
            <a:ext cx="10688689" cy="2031285"/>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he-IL" sz="2800" dirty="0">
                <a:solidFill>
                  <a:srgbClr val="4B5C56"/>
                </a:solidFill>
                <a:latin typeface="Calibri"/>
                <a:cs typeface="Calibri"/>
              </a:rPr>
              <a:t>יוסף היה חדור אהבה למדינה והיה לו רצון עמוק לקחת חלק בהגנה על המולדת. לכן התנדב יוסף לצנחנים במאי 1968 בטרם מלאו לו שמונה עשרה. יוסף שירת בגדוד 202 של חטיבה 35, והוא נעשה חייל ממושמע ואחראי. </a:t>
            </a:r>
            <a:endParaRPr sz="2800" dirty="0">
              <a:solidFill>
                <a:srgbClr val="4B5C56"/>
              </a:solidFill>
              <a:latin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p:nvPr/>
        </p:nvSpPr>
        <p:spPr>
          <a:xfrm>
            <a:off x="517975" y="1678898"/>
            <a:ext cx="11429186" cy="3323946"/>
          </a:xfrm>
          <a:prstGeom prst="rect">
            <a:avLst/>
          </a:prstGeom>
          <a:noFill/>
          <a:ln>
            <a:noFill/>
          </a:ln>
        </p:spPr>
        <p:txBody>
          <a:bodyPr spcFirstLastPara="1" wrap="square" lIns="91425" tIns="45700" rIns="91425" bIns="45700" anchor="t" anchorCtr="0">
            <a:spAutoFit/>
          </a:bodyPr>
          <a:lstStyle/>
          <a:p>
            <a:pPr marL="0" marR="0" lvl="0" indent="0" algn="r" rtl="1">
              <a:lnSpc>
                <a:spcPct val="150000"/>
              </a:lnSpc>
              <a:spcBef>
                <a:spcPts val="0"/>
              </a:spcBef>
              <a:spcAft>
                <a:spcPts val="0"/>
              </a:spcAft>
              <a:buNone/>
            </a:pPr>
            <a:r>
              <a:rPr lang="he-IL" sz="2800" dirty="0">
                <a:solidFill>
                  <a:srgbClr val="4B5C56"/>
                </a:solidFill>
                <a:latin typeface="Calibri"/>
                <a:cs typeface="Calibri"/>
              </a:rPr>
              <a:t>מפקדו של יוסף מעיד עליו שהיה מן החיילים המעולים בפלוגה, שבסיום המסלול הפך למפקד כיתה. הוא הוסיף ואמר עליו: "ניחן בשכל ישר, יזמה, אחריות, מסירות לרעיו ואומץ לב נדיר שבא לידי ביטוי גם בשני הקרבות האחרונים לחייו". במלחמת ההתשה שירת בלא הפוגה בקווי העימות בבקעת הירדן ובתעלת סואץ. כל אותה תקופה עקובה מדם בלט יוסף בדאגתו לחייליו ובמחויבותו העמוקה לקורה בארץ.</a:t>
            </a:r>
            <a:endParaRPr sz="2800" b="0" dirty="0">
              <a:solidFill>
                <a:srgbClr val="4B5C56"/>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p:nvPr/>
        </p:nvSpPr>
        <p:spPr>
          <a:xfrm>
            <a:off x="670376" y="1633929"/>
            <a:ext cx="11171854" cy="5391762"/>
          </a:xfrm>
          <a:prstGeom prst="rect">
            <a:avLst/>
          </a:prstGeom>
          <a:noFill/>
          <a:ln>
            <a:noFill/>
          </a:ln>
        </p:spPr>
        <p:txBody>
          <a:bodyPr spcFirstLastPara="1" wrap="square" lIns="91425" tIns="45700" rIns="91425" bIns="45700" anchor="t" anchorCtr="0">
            <a:spAutoFit/>
          </a:bodyPr>
          <a:lstStyle/>
          <a:p>
            <a:pPr algn="r">
              <a:lnSpc>
                <a:spcPct val="150000"/>
              </a:lnSpc>
            </a:pPr>
            <a:r>
              <a:rPr lang="he-IL" sz="2800" dirty="0">
                <a:solidFill>
                  <a:srgbClr val="4B5C56"/>
                </a:solidFill>
                <a:latin typeface="Calibri"/>
                <a:cs typeface="Calibri"/>
              </a:rPr>
              <a:t>ביום כ"ד באייר תש"ל (30.5.1970) נפל יוסף בהיתקלות עם מארב מצרי בגזרה הצפונית של תעלת סואץ. במהלך אותו יום קרבות, חוו יוסף וצוותו שתי היתקלויות עם כוחות מצריים עדיפים. בשני הקרבות חילץ יוסף בגבורה פצועים תחת אש כבדה של האויב, חיפה על חייליו בעודו חשוף אל מול אש תופת, ונלחם בחירוף נפש עד נשימת אפו האחרונה.</a:t>
            </a:r>
          </a:p>
          <a:p>
            <a:pPr algn="r">
              <a:lnSpc>
                <a:spcPct val="150000"/>
              </a:lnSpc>
            </a:pPr>
            <a:r>
              <a:rPr lang="he-IL" sz="2800" dirty="0">
                <a:solidFill>
                  <a:srgbClr val="4B5C56"/>
                </a:solidFill>
                <a:latin typeface="Calibri"/>
                <a:cs typeface="Calibri"/>
              </a:rPr>
              <a:t>בן 19 וחצי בנופלו.</a:t>
            </a:r>
          </a:p>
          <a:p>
            <a:pPr algn="r">
              <a:lnSpc>
                <a:spcPct val="150000"/>
              </a:lnSpc>
            </a:pPr>
            <a:r>
              <a:rPr lang="he-IL" sz="2800" dirty="0">
                <a:solidFill>
                  <a:srgbClr val="4B5C56"/>
                </a:solidFill>
                <a:latin typeface="Calibri"/>
                <a:cs typeface="Calibri"/>
              </a:rPr>
              <a:t>הובא למנוחת עולמים בבית הקברות הצבאי בכפר </a:t>
            </a:r>
            <a:r>
              <a:rPr lang="he-IL" sz="2800" dirty="0" err="1">
                <a:solidFill>
                  <a:srgbClr val="4B5C56"/>
                </a:solidFill>
                <a:latin typeface="Calibri"/>
                <a:cs typeface="Calibri"/>
              </a:rPr>
              <a:t>ורבורג</a:t>
            </a:r>
            <a:r>
              <a:rPr lang="he-IL" sz="2800" dirty="0">
                <a:solidFill>
                  <a:srgbClr val="4B5C56"/>
                </a:solidFill>
                <a:latin typeface="Calibri"/>
                <a:cs typeface="Calibri"/>
              </a:rPr>
              <a:t>.</a:t>
            </a:r>
          </a:p>
          <a:p>
            <a:pPr marL="0" marR="0" lvl="0" indent="0" algn="r" rtl="1">
              <a:lnSpc>
                <a:spcPct val="150000"/>
              </a:lnSpc>
              <a:spcBef>
                <a:spcPts val="0"/>
              </a:spcBef>
              <a:spcAft>
                <a:spcPts val="0"/>
              </a:spcAft>
              <a:buNone/>
            </a:pPr>
            <a:endParaRPr lang="he-IL" sz="2800" b="0" dirty="0">
              <a:solidFill>
                <a:srgbClr val="4B5C56"/>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7261</TotalTime>
  <Words>455</Words>
  <Application>Microsoft Office PowerPoint</Application>
  <PresentationFormat>Widescreen</PresentationFormat>
  <Paragraphs>11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Assistant</vt:lpstr>
      <vt:lpstr>Calibri</vt: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Admin</dc:creator>
  <cp:lastModifiedBy>Barnea</cp:lastModifiedBy>
  <cp:revision>5</cp:revision>
  <dcterms:created xsi:type="dcterms:W3CDTF">2021-01-19T09:03:55Z</dcterms:created>
  <dcterms:modified xsi:type="dcterms:W3CDTF">2022-05-09T14:26:46Z</dcterms:modified>
</cp:coreProperties>
</file>